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57" r:id="rId4"/>
    <p:sldId id="267" r:id="rId5"/>
    <p:sldId id="260" r:id="rId6"/>
    <p:sldId id="261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59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D2106-C919-442A-BE3A-D8136401574C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5AECC-BC49-494F-B465-1473DA363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6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5AECC-BC49-494F-B465-1473DA3634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05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B770-A2E1-46BC-A8EF-F0BB3D086B96}" type="datetime1">
              <a:rPr lang="zh-CN" altLang="en-US" smtClean="0"/>
              <a:t>2012/5/2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1195-42A0-4138-8FF6-9EB42E4AAB6D}" type="datetime1">
              <a:rPr lang="zh-CN" altLang="en-US" smtClean="0"/>
              <a:t>2012/5/2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6A78-CEB8-4D32-BB65-64A5844FB412}" type="datetime1">
              <a:rPr lang="zh-CN" altLang="en-US" smtClean="0"/>
              <a:t>2012/5/2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566F-A7BB-4DDA-BF69-C9D4AF498032}" type="datetime1">
              <a:rPr lang="zh-CN" altLang="en-US" smtClean="0"/>
              <a:t>2012/5/2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2825-2404-42E2-9363-34A110EFC56D}" type="datetime1">
              <a:rPr lang="zh-CN" altLang="en-US" smtClean="0"/>
              <a:t>2012/5/2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ED23-A82C-4132-A6BB-F192345D7982}" type="datetime1">
              <a:rPr lang="zh-CN" altLang="en-US" smtClean="0"/>
              <a:t>2012/5/2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5064-58EE-4E85-A7D5-F83614638EE6}" type="datetime1">
              <a:rPr lang="zh-CN" altLang="en-US" smtClean="0"/>
              <a:t>2012/5/2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1B60-F1E5-432A-8053-6435C96C21B1}" type="datetime1">
              <a:rPr lang="zh-CN" altLang="en-US" smtClean="0"/>
              <a:t>2012/5/2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E2F9-4008-4BDF-A24B-65DD23B6F09C}" type="datetime1">
              <a:rPr lang="zh-CN" altLang="en-US" smtClean="0"/>
              <a:t>2012/5/2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CABA-B4FD-4770-ABB5-0D3B85B1C810}" type="datetime1">
              <a:rPr lang="zh-CN" altLang="en-US" smtClean="0"/>
              <a:t>2012/5/2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47D6-0E25-46EF-841C-F0E16E3F8E95}" type="datetime1">
              <a:rPr lang="zh-CN" altLang="en-US" smtClean="0"/>
              <a:t>2012/5/2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059D6-CA10-43C3-AC9B-F60E615C7AFF}" type="datetime1">
              <a:rPr lang="zh-CN" altLang="en-US" smtClean="0"/>
              <a:t>2012/5/2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640960" cy="1470025"/>
          </a:xfrm>
        </p:spPr>
        <p:txBody>
          <a:bodyPr>
            <a:normAutofit/>
          </a:bodyPr>
          <a:lstStyle/>
          <a:p>
            <a:r>
              <a:rPr lang="en-US" dirty="0"/>
              <a:t>Virtual Batching for </a:t>
            </a:r>
            <a:r>
              <a:rPr lang="en-US" dirty="0">
                <a:solidFill>
                  <a:srgbClr val="FF0000"/>
                </a:solidFill>
              </a:rPr>
              <a:t>Performance Improvement</a:t>
            </a:r>
            <a:r>
              <a:rPr lang="en-US" dirty="0"/>
              <a:t> and </a:t>
            </a:r>
            <a:r>
              <a:rPr lang="en-US" dirty="0" smtClean="0"/>
              <a:t>Energy Efficiency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2926567"/>
            <a:ext cx="6400800" cy="1438537"/>
          </a:xfrm>
        </p:spPr>
        <p:txBody>
          <a:bodyPr/>
          <a:lstStyle/>
          <a:p>
            <a:r>
              <a:rPr lang="en-US" dirty="0" err="1" smtClean="0"/>
              <a:t>Dazhao</a:t>
            </a:r>
            <a:r>
              <a:rPr lang="en-US" dirty="0" smtClean="0"/>
              <a:t>, </a:t>
            </a:r>
            <a:r>
              <a:rPr lang="en-US" dirty="0"/>
              <a:t>C</a:t>
            </a:r>
            <a:r>
              <a:rPr lang="en-US" dirty="0" smtClean="0"/>
              <a:t>heng</a:t>
            </a:r>
          </a:p>
          <a:p>
            <a:r>
              <a:rPr lang="en-US" dirty="0" smtClean="0"/>
              <a:t>5/3/2012</a:t>
            </a:r>
            <a:endParaRPr lang="en-US" dirty="0"/>
          </a:p>
        </p:txBody>
      </p:sp>
      <p:pic>
        <p:nvPicPr>
          <p:cNvPr id="4" name="Picture 1" descr="C:\Users\dcheng\AppData\Roaming\Tencent\Users\175821500\QQ\WinTemp\RichOle\28%S3HHDOQGC27K_I9IGG~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560101"/>
            <a:ext cx="6222876" cy="167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1760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73"/>
    </mc:Choice>
    <mc:Fallback>
      <p:transition spd="slow" advTm="87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11334" y="1628800"/>
            <a:ext cx="7344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1) In </a:t>
            </a:r>
            <a:r>
              <a:rPr lang="en-US" sz="2800" dirty="0"/>
              <a:t>this </a:t>
            </a:r>
            <a:r>
              <a:rPr lang="en-US" sz="2800" dirty="0" smtClean="0"/>
              <a:t>work, </a:t>
            </a:r>
            <a:r>
              <a:rPr lang="en-US" sz="2800" dirty="0"/>
              <a:t>we have proposed and developed a </a:t>
            </a:r>
            <a:r>
              <a:rPr lang="en-US" sz="2800" dirty="0" smtClean="0"/>
              <a:t>content-aware </a:t>
            </a:r>
            <a:r>
              <a:rPr lang="en-US" sz="2800" dirty="0"/>
              <a:t>batching mechanism </a:t>
            </a:r>
            <a:r>
              <a:rPr lang="en-US" sz="2800" dirty="0" smtClean="0"/>
              <a:t>to </a:t>
            </a:r>
            <a:r>
              <a:rPr lang="en-US" sz="2800" dirty="0"/>
              <a:t>improve the performance of </a:t>
            </a:r>
            <a:r>
              <a:rPr lang="en-US" sz="2800" dirty="0" smtClean="0"/>
              <a:t>applications.</a:t>
            </a:r>
          </a:p>
          <a:p>
            <a:r>
              <a:rPr lang="en-US" sz="2800" dirty="0" smtClean="0"/>
              <a:t>  2) Its </a:t>
            </a:r>
            <a:r>
              <a:rPr lang="en-US" sz="2800" dirty="0"/>
              <a:t>main contributions are the precise control of batching </a:t>
            </a:r>
            <a:r>
              <a:rPr lang="en-US" sz="2800" dirty="0" smtClean="0"/>
              <a:t>interval length </a:t>
            </a:r>
            <a:r>
              <a:rPr lang="en-US" sz="2800" dirty="0"/>
              <a:t>to </a:t>
            </a:r>
            <a:r>
              <a:rPr lang="en-US" sz="2800" dirty="0" smtClean="0"/>
              <a:t>improve performance </a:t>
            </a:r>
            <a:r>
              <a:rPr lang="en-US" sz="2800" dirty="0"/>
              <a:t>and avoid SLA violations.</a:t>
            </a:r>
          </a:p>
        </p:txBody>
      </p:sp>
      <p:pic>
        <p:nvPicPr>
          <p:cNvPr id="1026" name="Picture 2" descr="C:\Users\dcheng\Desktop\thank-you-no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498" y="4581128"/>
            <a:ext cx="4392488" cy="211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987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6"/>
    </mc:Choice>
    <mc:Fallback>
      <p:transition spd="slow" advTm="57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pic>
        <p:nvPicPr>
          <p:cNvPr id="3074" name="Picture 2" descr="C:\Users\dcheng\AppData\Roaming\Tencent\Users\175821500\QQ\WinTemp\RichOle\2}8`@NF_Z)MHXJ~)2Z7`4Y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720" y="1484784"/>
            <a:ext cx="333630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7584" y="1484784"/>
            <a:ext cx="44644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3200" dirty="0" smtClean="0"/>
              <a:t>Introduction and background.</a:t>
            </a:r>
          </a:p>
          <a:p>
            <a:pPr marL="342900" indent="-342900">
              <a:buAutoNum type="arabicParenR"/>
            </a:pPr>
            <a:r>
              <a:rPr lang="en-US" sz="3200" dirty="0" smtClean="0"/>
              <a:t>Why we do it?</a:t>
            </a:r>
          </a:p>
          <a:p>
            <a:pPr marL="342900" indent="-342900">
              <a:buAutoNum type="arabicParenR"/>
            </a:pPr>
            <a:r>
              <a:rPr lang="en-US" sz="3200" dirty="0" smtClean="0"/>
              <a:t>How we do it?</a:t>
            </a:r>
          </a:p>
          <a:p>
            <a:pPr marL="342900" indent="-342900">
              <a:buAutoNum type="arabicParenR"/>
            </a:pPr>
            <a:r>
              <a:rPr lang="en-US" sz="3200" dirty="0" smtClean="0"/>
              <a:t>Technique design of system.</a:t>
            </a:r>
          </a:p>
          <a:p>
            <a:pPr marL="342900" indent="-342900">
              <a:buAutoNum type="arabicParenR"/>
            </a:pPr>
            <a:r>
              <a:rPr lang="en-US" sz="3200" dirty="0" smtClean="0"/>
              <a:t>Experiment and evaluation.</a:t>
            </a:r>
            <a:endParaRPr lang="en-US" sz="32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8285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66"/>
    </mc:Choice>
    <mc:Fallback>
      <p:transition spd="slow" advTm="126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 and performance in Data Center</a:t>
            </a:r>
            <a:endParaRPr lang="en-US" dirty="0"/>
          </a:p>
        </p:txBody>
      </p:sp>
      <p:pic>
        <p:nvPicPr>
          <p:cNvPr id="1026" name="Picture 2" descr="C:\Users\dche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44823"/>
            <a:ext cx="3384376" cy="438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椭圆形标注 3"/>
          <p:cNvSpPr/>
          <p:nvPr/>
        </p:nvSpPr>
        <p:spPr>
          <a:xfrm>
            <a:off x="6516216" y="1484784"/>
            <a:ext cx="2232248" cy="1656184"/>
          </a:xfrm>
          <a:prstGeom prst="wedgeEllipseCallout">
            <a:avLst>
              <a:gd name="adj1" fmla="val -93713"/>
              <a:gd name="adj2" fmla="val 703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Application performance</a:t>
            </a:r>
          </a:p>
        </p:txBody>
      </p:sp>
      <p:sp>
        <p:nvSpPr>
          <p:cNvPr id="5" name="椭圆形标注 4"/>
          <p:cNvSpPr/>
          <p:nvPr/>
        </p:nvSpPr>
        <p:spPr>
          <a:xfrm>
            <a:off x="251520" y="2132112"/>
            <a:ext cx="2376264" cy="1224136"/>
          </a:xfrm>
          <a:prstGeom prst="wedgeEllipseCallout">
            <a:avLst>
              <a:gd name="adj1" fmla="val 91555"/>
              <a:gd name="adj2" fmla="val 542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Power consumption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椭圆形标注 5"/>
          <p:cNvSpPr/>
          <p:nvPr/>
        </p:nvSpPr>
        <p:spPr>
          <a:xfrm>
            <a:off x="0" y="3861048"/>
            <a:ext cx="2843808" cy="2190396"/>
          </a:xfrm>
          <a:prstGeom prst="wedgeEllipseCallout">
            <a:avLst>
              <a:gd name="adj1" fmla="val 89451"/>
              <a:gd name="adj2" fmla="val -640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Less hardware resource means less power consumption</a:t>
            </a:r>
          </a:p>
        </p:txBody>
      </p:sp>
      <p:sp>
        <p:nvSpPr>
          <p:cNvPr id="7" name="椭圆形标注 6"/>
          <p:cNvSpPr/>
          <p:nvPr/>
        </p:nvSpPr>
        <p:spPr>
          <a:xfrm>
            <a:off x="6228184" y="3861048"/>
            <a:ext cx="2736304" cy="2016224"/>
          </a:xfrm>
          <a:prstGeom prst="wedgeEllipseCallout">
            <a:avLst>
              <a:gd name="adj1" fmla="val -74715"/>
              <a:gd name="adj2" fmla="val -671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But better performance need more resource usage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9" name="Picture 2" descr="C:\Users\dcheng\Desktop\746703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355" y="2312876"/>
            <a:ext cx="3858183" cy="337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57032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98"/>
    </mc:Choice>
    <mc:Fallback>
      <p:transition spd="slow" advTm="28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do </a:t>
            </a:r>
            <a:r>
              <a:rPr lang="en-US" dirty="0" smtClean="0"/>
              <a:t>batching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Web servers </a:t>
            </a:r>
            <a:r>
              <a:rPr lang="en-US" dirty="0"/>
              <a:t>process requests in the order of </a:t>
            </a:r>
            <a:r>
              <a:rPr lang="en-US" dirty="0" smtClean="0"/>
              <a:t>arrival. (It may lead to low cache hit rate).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Batching </a:t>
            </a:r>
            <a:r>
              <a:rPr lang="en-US" dirty="0"/>
              <a:t>requests in a content-aware manner </a:t>
            </a:r>
            <a:r>
              <a:rPr lang="en-US" dirty="0" smtClean="0"/>
              <a:t>can </a:t>
            </a:r>
            <a:r>
              <a:rPr lang="en-US" dirty="0"/>
              <a:t>improve the cache hit rate of </a:t>
            </a:r>
            <a:r>
              <a:rPr lang="en-US" dirty="0" smtClean="0"/>
              <a:t>Web servers.</a:t>
            </a:r>
          </a:p>
          <a:p>
            <a:r>
              <a:rPr lang="en-US" dirty="0" smtClean="0"/>
              <a:t>It provides </a:t>
            </a:r>
            <a:r>
              <a:rPr lang="en-US" dirty="0"/>
              <a:t>the opportunity to improve the performance of multi-tier </a:t>
            </a:r>
            <a:r>
              <a:rPr lang="en-US" dirty="0" smtClean="0"/>
              <a:t>applications.</a:t>
            </a:r>
            <a:endParaRPr lang="en-US" dirty="0"/>
          </a:p>
        </p:txBody>
      </p:sp>
      <p:pic>
        <p:nvPicPr>
          <p:cNvPr id="7169" name="Picture 1" descr="C:\Users\dcheng\AppData\Roaming\Tencent\Users\175821500\QQ\WinTemp\RichOle\M[UFH62@@XAST8M5`Y$KJC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881" y="2990081"/>
            <a:ext cx="3000375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07879" y="3284984"/>
            <a:ext cx="1392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Requests</a:t>
            </a:r>
            <a:endParaRPr lang="en-US" sz="2000" dirty="0"/>
          </a:p>
        </p:txBody>
      </p:sp>
      <p:sp>
        <p:nvSpPr>
          <p:cNvPr id="5" name="上弧形箭头 4"/>
          <p:cNvSpPr/>
          <p:nvPr/>
        </p:nvSpPr>
        <p:spPr>
          <a:xfrm>
            <a:off x="4704036" y="2852936"/>
            <a:ext cx="66005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上弧形箭头 5"/>
          <p:cNvSpPr/>
          <p:nvPr/>
        </p:nvSpPr>
        <p:spPr>
          <a:xfrm>
            <a:off x="5376068" y="2816932"/>
            <a:ext cx="708100" cy="3960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32849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10" name="云形标注 9"/>
          <p:cNvSpPr/>
          <p:nvPr/>
        </p:nvSpPr>
        <p:spPr>
          <a:xfrm>
            <a:off x="3275857" y="2622281"/>
            <a:ext cx="1224135" cy="662703"/>
          </a:xfrm>
          <a:prstGeom prst="cloudCallout">
            <a:avLst>
              <a:gd name="adj1" fmla="val 51660"/>
              <a:gd name="adj2" fmla="val 90972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Cache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8" name="流程图: 过程 7"/>
          <p:cNvSpPr/>
          <p:nvPr/>
        </p:nvSpPr>
        <p:spPr>
          <a:xfrm>
            <a:off x="1979712" y="3212976"/>
            <a:ext cx="1152128" cy="72008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Clients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297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17"/>
    </mc:Choice>
    <mc:Fallback>
      <p:transition spd="slow" advTm="101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Batching </a:t>
            </a:r>
            <a:r>
              <a:rPr lang="en-US" dirty="0" smtClean="0"/>
              <a:t>mechanism (batcher)</a:t>
            </a:r>
            <a:endParaRPr lang="en-US" dirty="0"/>
          </a:p>
        </p:txBody>
      </p:sp>
      <p:pic>
        <p:nvPicPr>
          <p:cNvPr id="1025" name="Picture 1" descr="C:\Users\dcheng\AppData\Roaming\Tencent\Users\175821500\QQ\WinTemp\RichOle\89T[5}J4_)(`5PD1OXDDN0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30" y="1340768"/>
            <a:ext cx="7621615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4741462"/>
            <a:ext cx="56886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main functions of this batcher are:</a:t>
            </a:r>
          </a:p>
          <a:p>
            <a:r>
              <a:rPr lang="en-US" sz="2400" dirty="0" smtClean="0"/>
              <a:t>1.Requests collection;</a:t>
            </a:r>
          </a:p>
          <a:p>
            <a:r>
              <a:rPr lang="en-US" sz="2400" dirty="0" smtClean="0"/>
              <a:t>2.Requests classification;</a:t>
            </a:r>
          </a:p>
          <a:p>
            <a:r>
              <a:rPr lang="en-US" sz="2400" dirty="0" smtClean="0"/>
              <a:t>3.Requests reordering.</a:t>
            </a:r>
          </a:p>
          <a:p>
            <a:endParaRPr 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9323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1"/>
    </mc:Choice>
    <mc:Fallback>
      <p:transition spd="slow" advTm="45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pic>
        <p:nvPicPr>
          <p:cNvPr id="2049" name="Picture 1" descr="C:\Users\dcheng\AppData\Roaming\Tencent\Users\175821500\QQ\WinTemp\RichOle\Z0K966HHYP{1HLOSPETO]F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38300"/>
            <a:ext cx="7281482" cy="455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椭圆形标注 4"/>
          <p:cNvSpPr/>
          <p:nvPr/>
        </p:nvSpPr>
        <p:spPr>
          <a:xfrm>
            <a:off x="179512" y="2744924"/>
            <a:ext cx="1944216" cy="792088"/>
          </a:xfrm>
          <a:prstGeom prst="wedgeEllipseCallout">
            <a:avLst>
              <a:gd name="adj1" fmla="val 74826"/>
              <a:gd name="adj2" fmla="val 5333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Power control loop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椭圆形标注 5"/>
          <p:cNvSpPr/>
          <p:nvPr/>
        </p:nvSpPr>
        <p:spPr>
          <a:xfrm>
            <a:off x="7092280" y="4365104"/>
            <a:ext cx="1872208" cy="864096"/>
          </a:xfrm>
          <a:prstGeom prst="wedgeEllipseCallout">
            <a:avLst>
              <a:gd name="adj1" fmla="val -70449"/>
              <a:gd name="adj2" fmla="val 1882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Batching control loop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云形 2"/>
          <p:cNvSpPr/>
          <p:nvPr/>
        </p:nvSpPr>
        <p:spPr>
          <a:xfrm>
            <a:off x="2370042" y="3140968"/>
            <a:ext cx="2592288" cy="151216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218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25"/>
    </mc:Choice>
    <mc:Fallback>
      <p:transition spd="slow" advTm="18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Implementation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1</a:t>
            </a:r>
            <a:r>
              <a:rPr lang="en-US" sz="2800" dirty="0" smtClean="0"/>
              <a:t>) We </a:t>
            </a:r>
            <a:r>
              <a:rPr lang="en-US" sz="2800" dirty="0"/>
              <a:t>build a </a:t>
            </a:r>
            <a:r>
              <a:rPr lang="en-US" sz="2800" dirty="0" err="1"/>
              <a:t>testbed</a:t>
            </a:r>
            <a:r>
              <a:rPr lang="en-US" sz="2800" dirty="0"/>
              <a:t> consisting of one server and one </a:t>
            </a:r>
            <a:r>
              <a:rPr lang="en-US" sz="2800" dirty="0" smtClean="0"/>
              <a:t>client</a:t>
            </a:r>
            <a:r>
              <a:rPr lang="en-US" sz="2800" dirty="0" smtClean="0"/>
              <a:t>. </a:t>
            </a:r>
            <a:r>
              <a:rPr lang="en-US" sz="2800" dirty="0"/>
              <a:t>The </a:t>
            </a:r>
            <a:r>
              <a:rPr lang="en-US" sz="2800" dirty="0" smtClean="0"/>
              <a:t>server is </a:t>
            </a:r>
            <a:r>
              <a:rPr lang="en-US" sz="2800" dirty="0"/>
              <a:t>running </a:t>
            </a:r>
            <a:r>
              <a:rPr lang="en-US" sz="2800" dirty="0" err="1"/>
              <a:t>CentOS</a:t>
            </a:r>
            <a:r>
              <a:rPr lang="en-US" sz="2800" dirty="0"/>
              <a:t> 5.8 with Linux kernel </a:t>
            </a:r>
            <a:r>
              <a:rPr lang="en-US" sz="2800" dirty="0" smtClean="0"/>
              <a:t>2.6.18.</a:t>
            </a:r>
            <a:endParaRPr lang="en-US" sz="2800" dirty="0" smtClean="0"/>
          </a:p>
          <a:p>
            <a:r>
              <a:rPr lang="en-US" sz="2800" dirty="0" smtClean="0"/>
              <a:t>  2</a:t>
            </a:r>
            <a:r>
              <a:rPr lang="en-US" sz="2800" dirty="0" smtClean="0"/>
              <a:t>) We </a:t>
            </a:r>
            <a:r>
              <a:rPr lang="en-US" sz="2800" dirty="0"/>
              <a:t>use </a:t>
            </a:r>
            <a:r>
              <a:rPr lang="en-US" sz="2800" dirty="0" err="1"/>
              <a:t>RUBiS</a:t>
            </a:r>
            <a:r>
              <a:rPr lang="en-US" sz="2800" dirty="0"/>
              <a:t> </a:t>
            </a:r>
            <a:r>
              <a:rPr lang="en-US" sz="2800" dirty="0" smtClean="0"/>
              <a:t>as </a:t>
            </a:r>
            <a:r>
              <a:rPr lang="en-US" sz="2800" dirty="0"/>
              <a:t>the benchmark application for experiment</a:t>
            </a:r>
            <a:r>
              <a:rPr lang="en-US" sz="2800" dirty="0" smtClean="0"/>
              <a:t>. </a:t>
            </a:r>
            <a:r>
              <a:rPr lang="en-US" sz="2800" dirty="0" err="1"/>
              <a:t>RUBiS</a:t>
            </a:r>
            <a:r>
              <a:rPr lang="en-US" sz="2800" dirty="0"/>
              <a:t> provides a web auction application that modeled in </a:t>
            </a:r>
            <a:r>
              <a:rPr lang="en-US" sz="2800" dirty="0" smtClean="0"/>
              <a:t>a similar </a:t>
            </a:r>
            <a:r>
              <a:rPr lang="en-US" sz="2800" dirty="0"/>
              <a:t>way of </a:t>
            </a:r>
            <a:r>
              <a:rPr lang="en-US" sz="2800" i="1" dirty="0" smtClean="0"/>
              <a:t>ebay.com</a:t>
            </a:r>
            <a:r>
              <a:rPr lang="en-US" sz="2800" dirty="0"/>
              <a:t>.</a:t>
            </a:r>
            <a:endParaRPr lang="en-US" sz="2800" dirty="0" smtClean="0"/>
          </a:p>
          <a:p>
            <a:r>
              <a:rPr lang="en-US" sz="2800" dirty="0" smtClean="0"/>
              <a:t>  3</a:t>
            </a:r>
            <a:r>
              <a:rPr lang="en-US" sz="2800" dirty="0" smtClean="0"/>
              <a:t>) We </a:t>
            </a:r>
            <a:r>
              <a:rPr lang="en-US" sz="2800" dirty="0"/>
              <a:t>create three </a:t>
            </a:r>
            <a:r>
              <a:rPr lang="en-US" sz="2800" dirty="0" smtClean="0"/>
              <a:t>VMs by </a:t>
            </a:r>
            <a:r>
              <a:rPr lang="en-US" sz="2800" dirty="0" err="1" smtClean="0"/>
              <a:t>Xen</a:t>
            </a:r>
            <a:r>
              <a:rPr lang="en-US" sz="2800" dirty="0" smtClean="0"/>
              <a:t> 3.1, </a:t>
            </a:r>
            <a:r>
              <a:rPr lang="en-US" sz="2800" dirty="0"/>
              <a:t>Apache web server in the first, </a:t>
            </a:r>
            <a:r>
              <a:rPr lang="en-US" sz="2800" dirty="0" smtClean="0"/>
              <a:t>PHP application </a:t>
            </a:r>
            <a:r>
              <a:rPr lang="en-US" sz="2800" dirty="0"/>
              <a:t>server in the second, and MYSQL database server in the third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 4</a:t>
            </a:r>
            <a:r>
              <a:rPr lang="en-US" sz="2800" dirty="0" smtClean="0"/>
              <a:t>) </a:t>
            </a:r>
            <a:r>
              <a:rPr lang="en-US" sz="2800" dirty="0"/>
              <a:t>Each VM is </a:t>
            </a:r>
            <a:r>
              <a:rPr lang="en-US" sz="2800" dirty="0" smtClean="0"/>
              <a:t>allocated 1 </a:t>
            </a:r>
            <a:r>
              <a:rPr lang="en-US" sz="2800" dirty="0"/>
              <a:t>VCPU and 512 MB memory. All VMs use Ubuntu server 10.04 with Linux kernel 2.6.35.</a:t>
            </a:r>
            <a:endParaRPr lang="en-US" sz="2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9078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99"/>
    </mc:Choice>
    <mc:Fallback>
      <p:transition spd="slow" advTm="69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Evaluation</a:t>
            </a:r>
          </a:p>
        </p:txBody>
      </p:sp>
      <p:pic>
        <p:nvPicPr>
          <p:cNvPr id="5121" name="Picture 1" descr="C:\Users\dcheng\AppData\Roaming\Tencent\Users\175821500\QQ\WinTemp\RichOle\_~UK[VC9IRXRPPE0UZQM6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060848"/>
            <a:ext cx="886281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268759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first scenario is a </a:t>
            </a:r>
            <a:r>
              <a:rPr lang="en-US" sz="2400" dirty="0"/>
              <a:t>under-loaded </a:t>
            </a:r>
            <a:r>
              <a:rPr lang="en-US" sz="2400" dirty="0" smtClean="0"/>
              <a:t>(medium) </a:t>
            </a:r>
            <a:r>
              <a:rPr lang="en-US" sz="2400" dirty="0" smtClean="0"/>
              <a:t>system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639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16"/>
    </mc:Choice>
    <mc:Fallback>
      <p:transition spd="slow" advTm="61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268759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 smtClean="0"/>
              <a:t>second</a:t>
            </a:r>
            <a:r>
              <a:rPr lang="en-US" sz="2400" dirty="0" smtClean="0"/>
              <a:t> </a:t>
            </a:r>
            <a:r>
              <a:rPr lang="en-US" sz="2400" dirty="0"/>
              <a:t>scenario is </a:t>
            </a:r>
            <a:r>
              <a:rPr lang="en-US" sz="2400" dirty="0" smtClean="0"/>
              <a:t>a slightly overloaded system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Here we set the SLA of response time requirement is 1000 </a:t>
            </a:r>
            <a:r>
              <a:rPr lang="en-US" sz="2400" dirty="0" err="1" smtClean="0"/>
              <a:t>ms.</a:t>
            </a:r>
            <a:endParaRPr lang="en-US" sz="2400" dirty="0"/>
          </a:p>
        </p:txBody>
      </p:sp>
      <p:pic>
        <p:nvPicPr>
          <p:cNvPr id="6145" name="Picture 1" descr="C:\Users\dcheng\AppData\Roaming\Tencent\Users\175821500\QQ\WinTemp\RichOle\6Q]X`C3`R13EHZAVTRGGT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9144992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5965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2"/>
    </mc:Choice>
    <mc:Fallback>
      <p:transition spd="slow" advTm="552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6|0.5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354</Words>
  <Application>Microsoft Office PowerPoint</Application>
  <PresentationFormat>全屏显示(4:3)</PresentationFormat>
  <Paragraphs>56</Paragraphs>
  <Slides>10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Virtual Batching for Performance Improvement and Energy Efficiency</vt:lpstr>
      <vt:lpstr>Outline</vt:lpstr>
      <vt:lpstr>Power and performance in Data Center</vt:lpstr>
      <vt:lpstr>Why we do batching?</vt:lpstr>
      <vt:lpstr>Batching mechanism (batcher)</vt:lpstr>
      <vt:lpstr>System Architecture</vt:lpstr>
      <vt:lpstr>System Implementation</vt:lpstr>
      <vt:lpstr>Evaluation</vt:lpstr>
      <vt:lpstr>Evaluation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Batching for Performance Improvement and Energy Efficiency</dc:title>
  <dc:creator>dcheng</dc:creator>
  <cp:lastModifiedBy>dcheng</cp:lastModifiedBy>
  <cp:revision>22</cp:revision>
  <dcterms:created xsi:type="dcterms:W3CDTF">2012-05-01T17:30:17Z</dcterms:created>
  <dcterms:modified xsi:type="dcterms:W3CDTF">2012-05-02T17:18:28Z</dcterms:modified>
</cp:coreProperties>
</file>